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4"/>
  </p:notesMasterIdLst>
  <p:sldIdLst>
    <p:sldId id="256" r:id="rId2"/>
    <p:sldId id="266" r:id="rId3"/>
    <p:sldId id="257" r:id="rId4"/>
    <p:sldId id="258" r:id="rId5"/>
    <p:sldId id="267" r:id="rId6"/>
    <p:sldId id="259" r:id="rId7"/>
    <p:sldId id="261" r:id="rId8"/>
    <p:sldId id="264" r:id="rId9"/>
    <p:sldId id="260" r:id="rId10"/>
    <p:sldId id="262" r:id="rId11"/>
    <p:sldId id="263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78" d="100"/>
          <a:sy n="78" d="100"/>
        </p:scale>
        <p:origin x="-12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9AC51-9A9D-E145-8CB8-F777F75B79E9}" type="datetimeFigureOut">
              <a:rPr lang="en-US" smtClean="0"/>
              <a:pPr/>
              <a:t>11/24/15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5C861-79D7-5C4F-8A5B-1B7AD39BE4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5C861-79D7-5C4F-8A5B-1B7AD39BE4D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AEA19B3-BC6D-4E56-93BC-B9B0EF1523FC}" type="datetime1">
              <a:rPr smtClean="0"/>
              <a:pPr/>
              <a:t>6/3/2007</a:t>
            </a:fld>
            <a:endParaRPr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1AD90BA-A4A1-41C2-9DD3-1F9AED156E09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7C21-8D91-6345-982A-6467398D3E34}" type="datetimeFigureOut">
              <a:rPr lang="en-US" smtClean="0"/>
              <a:pPr/>
              <a:t>11/24/15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09BF-B498-9647-8B76-8519FF74A0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7C21-8D91-6345-982A-6467398D3E34}" type="datetimeFigureOut">
              <a:rPr lang="en-US" smtClean="0"/>
              <a:pPr/>
              <a:t>11/24/15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09BF-B498-9647-8B76-8519FF74A0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7C21-8D91-6345-982A-6467398D3E34}" type="datetimeFigureOut">
              <a:rPr lang="en-US" smtClean="0"/>
              <a:pPr/>
              <a:t>11/24/15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09BF-B498-9647-8B76-8519FF74A0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11/24/15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7C21-8D91-6345-982A-6467398D3E34}" type="datetimeFigureOut">
              <a:rPr lang="en-US" smtClean="0"/>
              <a:pPr/>
              <a:t>11/24/15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09BF-B498-9647-8B76-8519FF74A0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7EB7C21-8D91-6345-982A-6467398D3E34}" type="datetimeFigureOut">
              <a:rPr lang="en-US" smtClean="0"/>
              <a:pPr/>
              <a:t>11/24/15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02709BF-B498-9647-8B76-8519FF74A0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7EB7C21-8D91-6345-982A-6467398D3E34}" type="datetimeFigureOut">
              <a:rPr lang="en-US" smtClean="0"/>
              <a:pPr/>
              <a:t>11/24/15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02709BF-B498-9647-8B76-8519FF74A0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7C21-8D91-6345-982A-6467398D3E34}" type="datetimeFigureOut">
              <a:rPr lang="en-US" smtClean="0"/>
              <a:pPr/>
              <a:t>11/24/15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09BF-B498-9647-8B76-8519FF74A0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7C21-8D91-6345-982A-6467398D3E34}" type="datetimeFigureOut">
              <a:rPr lang="en-US" smtClean="0"/>
              <a:pPr/>
              <a:t>11/24/15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09BF-B498-9647-8B76-8519FF74A0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7C21-8D91-6345-982A-6467398D3E34}" type="datetimeFigureOut">
              <a:rPr lang="en-US" smtClean="0"/>
              <a:pPr/>
              <a:t>11/24/15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09BF-B498-9647-8B76-8519FF74A0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7EB7C21-8D91-6345-982A-6467398D3E34}" type="datetimeFigureOut">
              <a:rPr lang="en-US" smtClean="0"/>
              <a:pPr/>
              <a:t>11/24/15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02709BF-B498-9647-8B76-8519FF74A0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0" Type="http://schemas.openxmlformats.org/officeDocument/2006/relationships/image" Target="../media/image15.jpeg"/><Relationship Id="rId11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1887"/>
            <a:ext cx="9144000" cy="1470025"/>
          </a:xfrm>
        </p:spPr>
        <p:txBody>
          <a:bodyPr anchor="ctr">
            <a:noAutofit/>
          </a:bodyPr>
          <a:lstStyle/>
          <a:p>
            <a:pPr algn="ctr"/>
            <a:r>
              <a:rPr lang="en-US" sz="5400" dirty="0" smtClean="0"/>
              <a:t>The Under Armour Keystone Classic!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Blaine King</a:t>
            </a:r>
          </a:p>
          <a:p>
            <a:r>
              <a:rPr lang="en-US" sz="3200" dirty="0" smtClean="0"/>
              <a:t>	&amp;</a:t>
            </a:r>
          </a:p>
          <a:p>
            <a:r>
              <a:rPr lang="en-US" sz="3200" dirty="0" smtClean="0"/>
              <a:t>Trever Sheets 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Endorsement/Licensing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Sheetz, Wawa as our sponsors and Under Armour as our Naming right deal. </a:t>
            </a:r>
          </a:p>
          <a:p>
            <a:r>
              <a:rPr lang="en-US" dirty="0" smtClean="0"/>
              <a:t>Other Endorsers will be the colleges and Universities themselves to promote themselves.</a:t>
            </a:r>
          </a:p>
          <a:p>
            <a:r>
              <a:rPr lang="en-US" dirty="0" smtClean="0"/>
              <a:t>We will also have the respective teams have current and former players/coaches as </a:t>
            </a:r>
            <a:r>
              <a:rPr lang="en-US" dirty="0" smtClean="0"/>
              <a:t>endorsers.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NCAA will License The Keystone Classic   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 Attraction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Throughout the Keystone Classic there will be a number of activities happening that will get the fans involved. </a:t>
            </a:r>
          </a:p>
          <a:p>
            <a:r>
              <a:rPr lang="en-US" dirty="0" smtClean="0"/>
              <a:t>There will be a three point contest between fans representing each of the teams in the Key Stone Classic; If you win you advance to the next round as if you were also apart of the Keystone Classic.  </a:t>
            </a:r>
          </a:p>
          <a:p>
            <a:r>
              <a:rPr lang="en-US" dirty="0" smtClean="0"/>
              <a:t>There will also be a Coffee/Sandwich race between a fan representing each team. This race will be Sponsored by Wawa and Sheetz to finally answer the question of who has the best coffee and food. </a:t>
            </a:r>
            <a:endParaRPr lang="en-US" dirty="0"/>
          </a:p>
        </p:txBody>
      </p:sp>
      <p:pic>
        <p:nvPicPr>
          <p:cNvPr id="5" name="Content Placeholder 4" descr="509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50317" y="1143000"/>
            <a:ext cx="1909035" cy="1659731"/>
          </a:xfrm>
        </p:spPr>
      </p:pic>
      <p:pic>
        <p:nvPicPr>
          <p:cNvPr id="6" name="Picture 5" descr="635681145434503070-1819535272_wawa-coff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713" y="2802731"/>
            <a:ext cx="2086287" cy="1414462"/>
          </a:xfrm>
          <a:prstGeom prst="rect">
            <a:avLst/>
          </a:prstGeom>
        </p:spPr>
      </p:pic>
      <p:pic>
        <p:nvPicPr>
          <p:cNvPr id="7" name="Picture 6" descr="sbc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802731"/>
            <a:ext cx="1414462" cy="1414462"/>
          </a:xfrm>
          <a:prstGeom prst="rect">
            <a:avLst/>
          </a:prstGeom>
        </p:spPr>
      </p:pic>
      <p:pic>
        <p:nvPicPr>
          <p:cNvPr id="8" name="Picture 7" descr="9-reasons-people-are-obsessed-with-sheetz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52" y="4953000"/>
            <a:ext cx="2089448" cy="1447800"/>
          </a:xfrm>
          <a:prstGeom prst="rect">
            <a:avLst/>
          </a:prstGeom>
        </p:spPr>
      </p:pic>
      <p:pic>
        <p:nvPicPr>
          <p:cNvPr id="9" name="Picture 8" descr="imgres-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5669" y="4953000"/>
            <a:ext cx="2128331" cy="1498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Fan Attraction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will also be other games that will happen before the finals. </a:t>
            </a:r>
          </a:p>
          <a:p>
            <a:r>
              <a:rPr lang="en-US" dirty="0" smtClean="0"/>
              <a:t>The first game will be a consolation game between the losers of the Semi-Final games that will count as a win for the winning team but not as a loss for the losing team. </a:t>
            </a:r>
          </a:p>
          <a:p>
            <a:r>
              <a:rPr lang="en-US" dirty="0" smtClean="0"/>
              <a:t>The second game will be an all star game between the best high school basketball players from the Eastern and Western sides of Pennsylvania.   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Under Armour Keystone Classic</a:t>
            </a:r>
            <a:endParaRPr lang="en-US" dirty="0"/>
          </a:p>
        </p:txBody>
      </p:sp>
      <p:pic>
        <p:nvPicPr>
          <p:cNvPr id="6" name="Content Placeholder 5" descr="Keystone Classic Logo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891" y="2249488"/>
            <a:ext cx="5596218" cy="43243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Keystone Classic you ask?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Keystone Classic is a 5 day College Basketball Tournament that will happen at the start of the College Basketball Season. </a:t>
            </a:r>
          </a:p>
          <a:p>
            <a:r>
              <a:rPr lang="en-US" dirty="0" smtClean="0"/>
              <a:t>It will feature the top 12 College Basketball Universities/Colleges (Depending on ranking) in the State of Pennsylvania. 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Tournament Layout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5 day tournament will be split up into 2 regions; East and West. Depending on the college location that is how we will determine which region that will be in. </a:t>
            </a:r>
          </a:p>
          <a:p>
            <a:r>
              <a:rPr lang="en-US" dirty="0" smtClean="0"/>
              <a:t>The Tournament will begin on Tuesday and will run all the way through Saturday when the championship will be played.</a:t>
            </a:r>
          </a:p>
          <a:p>
            <a:pPr lvl="1"/>
            <a:r>
              <a:rPr lang="en-US" dirty="0" smtClean="0"/>
              <a:t>Tuesday: Opening Round</a:t>
            </a:r>
          </a:p>
          <a:p>
            <a:pPr lvl="1"/>
            <a:r>
              <a:rPr lang="en-US" dirty="0" smtClean="0"/>
              <a:t>Wednesday: Second Round</a:t>
            </a:r>
          </a:p>
          <a:p>
            <a:pPr lvl="1"/>
            <a:r>
              <a:rPr lang="en-US" dirty="0" smtClean="0"/>
              <a:t>Thursday: Travel Day</a:t>
            </a:r>
          </a:p>
          <a:p>
            <a:pPr lvl="1"/>
            <a:r>
              <a:rPr lang="en-US" dirty="0" smtClean="0"/>
              <a:t>Friday: Semi-Finals</a:t>
            </a:r>
          </a:p>
          <a:p>
            <a:pPr lvl="1"/>
            <a:r>
              <a:rPr lang="en-US" dirty="0" smtClean="0"/>
              <a:t>Saturday: Finals  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eystone Classic 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838200"/>
            <a:ext cx="8229600" cy="57356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Sponsorship/Naming Rights Deal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There will be 3 type of Sponsors for the Keystone Classic.</a:t>
            </a:r>
          </a:p>
          <a:p>
            <a:r>
              <a:rPr lang="en-US" dirty="0" smtClean="0"/>
              <a:t>Wawa will represent the Eastern Side of the Bracket and Sheetz will represent the Western Side. </a:t>
            </a:r>
          </a:p>
          <a:p>
            <a:r>
              <a:rPr lang="en-US" dirty="0" smtClean="0"/>
              <a:t>The National Sponsor will be Under Armour as they have a naming rights deal with us too for the Keystone Classic. </a:t>
            </a:r>
            <a:endParaRPr lang="en-US" dirty="0"/>
          </a:p>
        </p:txBody>
      </p:sp>
      <p:pic>
        <p:nvPicPr>
          <p:cNvPr id="7" name="Content Placeholder 6" descr="wawa_416x41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9200" y="3759391"/>
            <a:ext cx="3048000" cy="1905000"/>
          </a:xfrm>
        </p:spPr>
      </p:pic>
      <p:pic>
        <p:nvPicPr>
          <p:cNvPr id="8" name="Picture 7" descr="CLTU039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664391"/>
            <a:ext cx="4114800" cy="1110996"/>
          </a:xfrm>
          <a:prstGeom prst="rect">
            <a:avLst/>
          </a:prstGeom>
        </p:spPr>
      </p:pic>
      <p:pic>
        <p:nvPicPr>
          <p:cNvPr id="9" name="Picture 8" descr="under_armour_logo_large_lar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249424"/>
            <a:ext cx="2179053" cy="16560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trying to target multiple audiences for the Keystone Classic. </a:t>
            </a:r>
          </a:p>
          <a:p>
            <a:pPr lvl="1"/>
            <a:r>
              <a:rPr lang="en-US" dirty="0" smtClean="0"/>
              <a:t>Sports Fans</a:t>
            </a:r>
          </a:p>
          <a:p>
            <a:pPr lvl="1"/>
            <a:r>
              <a:rPr lang="en-US" dirty="0" smtClean="0"/>
              <a:t>Basketball Fans</a:t>
            </a:r>
          </a:p>
          <a:p>
            <a:pPr lvl="1"/>
            <a:r>
              <a:rPr lang="en-US" dirty="0" smtClean="0"/>
              <a:t>Males between the ages of 10-60</a:t>
            </a:r>
          </a:p>
          <a:p>
            <a:pPr lvl="1"/>
            <a:r>
              <a:rPr lang="en-US" dirty="0" smtClean="0"/>
              <a:t>Pennsylvania Residence</a:t>
            </a:r>
          </a:p>
          <a:p>
            <a:pPr lvl="1"/>
            <a:r>
              <a:rPr lang="en-US" dirty="0" smtClean="0"/>
              <a:t>Men/Women between the ages of 16-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Keystone Classic will take place in Pennsylvania. </a:t>
            </a:r>
          </a:p>
          <a:p>
            <a:r>
              <a:rPr lang="en-US" dirty="0" smtClean="0"/>
              <a:t>The Eastern Bracket Opening Round and 2</a:t>
            </a:r>
            <a:r>
              <a:rPr lang="en-US" baseline="30000" dirty="0" smtClean="0"/>
              <a:t>nd</a:t>
            </a:r>
            <a:r>
              <a:rPr lang="en-US" dirty="0" smtClean="0"/>
              <a:t> Round will take place in Philadelphia at the Wells Fargo Center and the Liacouras Center. </a:t>
            </a:r>
          </a:p>
          <a:p>
            <a:r>
              <a:rPr lang="en-US" dirty="0" smtClean="0"/>
              <a:t>The Western Bracket Opening Round and 2</a:t>
            </a:r>
            <a:r>
              <a:rPr lang="en-US" baseline="30000" dirty="0" smtClean="0"/>
              <a:t>nd</a:t>
            </a:r>
            <a:r>
              <a:rPr lang="en-US" dirty="0" smtClean="0"/>
              <a:t> Round will take place in Pittsburgh at Consol Energy Center and The Petersen Events Center. </a:t>
            </a:r>
          </a:p>
          <a:p>
            <a:r>
              <a:rPr lang="en-US" dirty="0" smtClean="0"/>
              <a:t>The Semi-Final and Finals will take place at the Bryce Jordan Center at Penn State.         </a:t>
            </a:r>
            <a:endParaRPr lang="en-US" dirty="0"/>
          </a:p>
        </p:txBody>
      </p:sp>
      <p:pic>
        <p:nvPicPr>
          <p:cNvPr id="5" name="Content Placeholder 4" descr="PetersenEventsCenter_at_Pit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91743" y="787400"/>
            <a:ext cx="1295400" cy="971550"/>
          </a:xfrm>
        </p:spPr>
      </p:pic>
      <p:pic>
        <p:nvPicPr>
          <p:cNvPr id="6" name="Picture 5" descr="url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839" y="807688"/>
            <a:ext cx="1447800" cy="951262"/>
          </a:xfrm>
          <a:prstGeom prst="rect">
            <a:avLst/>
          </a:prstGeom>
        </p:spPr>
      </p:pic>
      <p:pic>
        <p:nvPicPr>
          <p:cNvPr id="7" name="Picture 6" descr="imgres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981200"/>
            <a:ext cx="1554644" cy="1027176"/>
          </a:xfrm>
          <a:prstGeom prst="rect">
            <a:avLst/>
          </a:prstGeom>
        </p:spPr>
      </p:pic>
      <p:pic>
        <p:nvPicPr>
          <p:cNvPr id="8" name="Picture 7" descr="liacour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1875" y="2001825"/>
            <a:ext cx="1915161" cy="1006551"/>
          </a:xfrm>
          <a:prstGeom prst="rect">
            <a:avLst/>
          </a:prstGeom>
        </p:spPr>
      </p:pic>
      <p:pic>
        <p:nvPicPr>
          <p:cNvPr id="9" name="Picture 8" descr="Wickerham_NCAA_Tournament_2012_Pittsburgh_2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4839" y="3339960"/>
            <a:ext cx="1549614" cy="931333"/>
          </a:xfrm>
          <a:prstGeom prst="rect">
            <a:avLst/>
          </a:prstGeom>
        </p:spPr>
      </p:pic>
      <p:pic>
        <p:nvPicPr>
          <p:cNvPr id="10" name="Picture 9" descr="imgres-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1743" y="3339960"/>
            <a:ext cx="1295400" cy="942109"/>
          </a:xfrm>
          <a:prstGeom prst="rect">
            <a:avLst/>
          </a:prstGeom>
        </p:spPr>
      </p:pic>
      <p:pic>
        <p:nvPicPr>
          <p:cNvPr id="11" name="Picture 10" descr="ur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1743" y="5860987"/>
            <a:ext cx="1632857" cy="914400"/>
          </a:xfrm>
          <a:prstGeom prst="rect">
            <a:avLst/>
          </a:prstGeom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5196" y="5860987"/>
            <a:ext cx="1681604" cy="914400"/>
          </a:xfrm>
          <a:prstGeom prst="rect">
            <a:avLst/>
          </a:prstGeom>
        </p:spPr>
      </p:pic>
      <p:pic>
        <p:nvPicPr>
          <p:cNvPr id="13" name="Picture 12" descr="images-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3277" y="4572000"/>
            <a:ext cx="1763523" cy="1066800"/>
          </a:xfrm>
          <a:prstGeom prst="rect">
            <a:avLst/>
          </a:prstGeom>
        </p:spPr>
      </p:pic>
      <p:pic>
        <p:nvPicPr>
          <p:cNvPr id="15" name="Picture 14" descr="Wells-Fargo-Center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15072" y="4572000"/>
            <a:ext cx="1609528" cy="9103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2624"/>
            <a:ext cx="8229600" cy="1066800"/>
          </a:xfrm>
        </p:spPr>
        <p:txBody>
          <a:bodyPr/>
          <a:lstStyle/>
          <a:p>
            <a:r>
              <a:rPr lang="en-US" dirty="0" smtClean="0"/>
              <a:t>National Broadcast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have Partnered with Fox Sports to be our national broadcast partner for the tournament.</a:t>
            </a:r>
          </a:p>
          <a:p>
            <a:r>
              <a:rPr lang="en-US" dirty="0" smtClean="0"/>
              <a:t>During the Keystone Classic, games will appear on Fox, Fox Sports 1, and Fox Sports 2. </a:t>
            </a:r>
          </a:p>
          <a:p>
            <a:pPr lvl="2"/>
            <a:r>
              <a:rPr lang="en-US" dirty="0" smtClean="0"/>
              <a:t>Fox Sports 1 and Fox Sports 2 will carry the opening round games and the 2</a:t>
            </a:r>
            <a:r>
              <a:rPr lang="en-US" baseline="30000" dirty="0" smtClean="0"/>
              <a:t>nd</a:t>
            </a:r>
            <a:r>
              <a:rPr lang="en-US" dirty="0" smtClean="0"/>
              <a:t> round games</a:t>
            </a:r>
          </a:p>
          <a:p>
            <a:pPr lvl="2"/>
            <a:r>
              <a:rPr lang="en-US" dirty="0" smtClean="0"/>
              <a:t>Fox Sports 1 will carry the Semi-Finals and pre-finals festivities </a:t>
            </a:r>
          </a:p>
          <a:p>
            <a:pPr lvl="2"/>
            <a:r>
              <a:rPr lang="en-US" dirty="0" smtClean="0"/>
              <a:t>Fox will carry the finals    </a:t>
            </a:r>
            <a:endParaRPr lang="en-US" dirty="0"/>
          </a:p>
        </p:txBody>
      </p:sp>
      <p:pic>
        <p:nvPicPr>
          <p:cNvPr id="5" name="Content Placeholder 4" descr="020114-13-FS1-FOX-SPORTS-1-LOGO-OB-PI.vresize.1200.675.high.1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6400" y="3119437"/>
            <a:ext cx="2997199" cy="1685925"/>
          </a:xfr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404937"/>
            <a:ext cx="2667000" cy="1714500"/>
          </a:xfrm>
          <a:prstGeom prst="rect">
            <a:avLst/>
          </a:prstGeom>
        </p:spPr>
      </p:pic>
      <p:pic>
        <p:nvPicPr>
          <p:cNvPr id="7" name="Picture 6" descr="FoxSports2_zps9760f5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805362"/>
            <a:ext cx="3200400" cy="181639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Urban.thmx</Template>
  <TotalTime>513</TotalTime>
  <Words>625</Words>
  <Application>Microsoft Macintosh PowerPoint</Application>
  <PresentationFormat>On-screen Show (4:3)</PresentationFormat>
  <Paragraphs>52</Paragraphs>
  <Slides>12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</vt:lpstr>
      <vt:lpstr>The Under Armour Keystone Classic! </vt:lpstr>
      <vt:lpstr>The Under Armour Keystone Classic</vt:lpstr>
      <vt:lpstr>What is the Keystone Classic you ask?</vt:lpstr>
      <vt:lpstr>Tournament Layout </vt:lpstr>
      <vt:lpstr>Slide 5</vt:lpstr>
      <vt:lpstr>Sponsorship/Naming Rights Deal</vt:lpstr>
      <vt:lpstr>Market Segmentation</vt:lpstr>
      <vt:lpstr>Location</vt:lpstr>
      <vt:lpstr>National Broadcast</vt:lpstr>
      <vt:lpstr>Endorsement/Licensing  </vt:lpstr>
      <vt:lpstr>Fan Attraction</vt:lpstr>
      <vt:lpstr>More Fan Attraction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Keystone Classic! </dc:title>
  <dc:creator>Blaine King</dc:creator>
  <cp:lastModifiedBy>Blaine King</cp:lastModifiedBy>
  <cp:revision>26</cp:revision>
  <dcterms:created xsi:type="dcterms:W3CDTF">2015-11-25T03:28:06Z</dcterms:created>
  <dcterms:modified xsi:type="dcterms:W3CDTF">2015-11-25T03:36:49Z</dcterms:modified>
</cp:coreProperties>
</file>